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59" r:id="rId8"/>
    <p:sldId id="260" r:id="rId9"/>
    <p:sldId id="261" r:id="rId10"/>
    <p:sldId id="262" r:id="rId11"/>
    <p:sldId id="263" r:id="rId12"/>
    <p:sldId id="270" r:id="rId13"/>
    <p:sldId id="264" r:id="rId14"/>
    <p:sldId id="265" r:id="rId15"/>
    <p:sldId id="266" r:id="rId16"/>
    <p:sldId id="267" r:id="rId17"/>
    <p:sldId id="268" r:id="rId18"/>
    <p:sldId id="269" r:id="rId19"/>
  </p:sldIdLst>
  <p:sldSz cx="12192000" cy="6858000"/>
  <p:notesSz cx="6858000" cy="9144000"/>
  <p:embeddedFontLst>
    <p:embeddedFont>
      <p:font typeface="Century Gothic" panose="020B0502020202020204" pitchFamily="34" charset="0"/>
      <p:regular r:id="rId21"/>
      <p:bold r:id="rId22"/>
      <p:italic r:id="rId23"/>
      <p:boldItalic r:id="rId24"/>
    </p:embeddedFont>
  </p:embeddedFontLst>
  <p:custDataLst>
    <p:tags r:id="rId2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customschemas.google.com/relationships/presentationmetadata" Target="meta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everyone, I’m Keri and I’ll be providing this presentation for Green Pace about the security policy. Let’s jump in.</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a:t>
            </a:r>
            <a:r>
              <a:rPr lang="en-US" dirty="0" err="1"/>
              <a:t>DevSecOps</a:t>
            </a:r>
            <a:r>
              <a:rPr lang="en-US" dirty="0"/>
              <a:t> pipeline shows an overview of the steps and processes for keeping software secure. Automation is used throughout the process and there are multiple automation tools that one can choose to implement. Some examples include: the compiler which would be used during the design, build, and testing stages and Aikido Security which can be used during the build, test, and monitor and detect stages.</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Although it is encouraged that security be included through the development lifecycle there are pros and cons to including it now and adding it later. Acting Now could mean that development is slowed so the software could take longer to deploy but remediation costs could be much lower since the software would be better set up to protect it’s users. Acting later could mean you need to repeat early stages of the lifecycle since errors are found in the later stages, remediation costs could be much higher since there will need to be fixes done after deployment, but you could possibly release software sooner.</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Recommendations. These are meant to accommodate for the gaps within the security policy. Security is always being improved so you should keep up-to-date with new policies that come out, provide trainings regularly when security policies are updated, always look for ways to upgrade defenses, keep up-to-date on best coding practices since that is updated regularly, and monitor for new or upgraded threats so you can act accordingly. </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In conclusion, it’s important to ensure the security of your programs and while that can be done by employing what’s been learned through this presentation, security should always be kept up-to-date so it can better face new and upgraded threats. Look for better automation tools, keep an eye out for updates on policies and standards, ensure your Defense in depth tactics are in working order and utilize Triple-A strategies.</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Thank you for listening to this presentation and I hope that this will be helpful for current and future projects.</a:t>
            </a: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Defense in Depth. The security policy is meant to work with Defense in Depth strategies to prevent vulnerabilities and ensure the security of the program. The Defense in Depth visual provided shows how to implement multiple layers of security that continue to protect data or assets even when one layer is bypassed. </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Moving on to the Threats Matrix. This matrix is meant to show an overview of how threats are categorized. The priority category tends to be for threats with high severity that need to be remediated first. The likely category is for threats that have medium to high severity and are meant to be tackled next. Low priority and unlikely are for medium to low severity threats that have less a chance of occurring but still need to be addressed.</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Ten core security principles. Validate input data means you ensure that the data, along with the source of the data, is valid. Heed compiler warnings. The compiler being used will provide warnings and list errors within the code that need to be fixed. Architect and design for security policies means that the architecture and design of the program should enforce security principles and standards. Keep it simple. It is better to create more simple functions and variables for a program rather than using complex designs. Default deny means you utilize exclusions rather than permissions to grant access. Adhere to the principle of least privilege tells us to provide the least amount of privileges possible to complete the work. Sanitize data sent to other systems. Only send data that is needed and remove what isn’t. Practice Defense in Depth which we mentioned earlier on in the presentation. Use effective quality assurance techniques. Employing multiple defect removal techniques through the development lifecycle can help reduce the overall percentage of defects and even eliminate vulnerabilities that can show up after deployment. Threat modeling refers to the process of anticipating threats and coming up with ways to negate them.  Each Principle has at least one coding standard listed under it.</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we have a table with the coding standards put in order by priority. String correctness has the highest priority followed by SQL Injection. </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Moving on. Next is Encryption Policies. Encryption at rest means that data is encrypted while it is stored. Who or whatever needs access will need the decryption key. Encryption in flight is when data is encrypted while it is being transferred. The recipient should have the key. Encryption in use is when data is encrypted even when being used. This includes when it is being input, processed, accessed, read, and updated.</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Triple-A policies. Authentication is when you need to provide credentials that show you have access to a system or data. This can include usernames and passwords along with biometrics. Authorization deals with permissions. Parts of a system or certain data files may require a different level or authorization to access it. Accounting means that you or a system keeps track of what, why, and who accessed the data along with how long they accessed it for.</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Unit testing. The following is an example of testing Assertions. There is also a provided example of the results of performing multiple unit tests.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we have a visual for the </a:t>
            </a:r>
            <a:r>
              <a:rPr lang="en-US" dirty="0" err="1"/>
              <a:t>DevSecOps</a:t>
            </a:r>
            <a:r>
              <a:rPr lang="en-US" dirty="0"/>
              <a:t> pipeline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9.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5.m4a"/><Relationship Id="rId7" Type="http://schemas.openxmlformats.org/officeDocument/2006/relationships/hyperlink" Target="https://www.fortinet.com/resources/cyberglossary/aaa-security" TargetMode="External"/><Relationship Id="rId2" Type="http://schemas.microsoft.com/office/2007/relationships/media" Target="../media/media15.m4a"/><Relationship Id="rId1" Type="http://schemas.openxmlformats.org/officeDocument/2006/relationships/tags" Target="../tags/tag15.xml"/><Relationship Id="rId6" Type="http://schemas.openxmlformats.org/officeDocument/2006/relationships/hyperlink" Target="https://expertinsights.com/insights/the-top-devsecops-tools-for-application-security/#:~:text=Last%20updated%20on%20Jun%2017,lifecycle%2C%20from%20planning%20to%20deployment" TargetMode="External"/><Relationship Id="rId5" Type="http://schemas.openxmlformats.org/officeDocument/2006/relationships/notesSlide" Target="../notesSlides/notesSlide14.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5.m4a"/><Relationship Id="rId7" Type="http://schemas.openxmlformats.org/officeDocument/2006/relationships/image" Target="../media/image6.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7.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[Keri Ludemann]</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5">
            <a:hlinkClick r:id="" action="ppaction://media"/>
            <a:extLst>
              <a:ext uri="{FF2B5EF4-FFF2-40B4-BE49-F238E27FC236}">
                <a16:creationId xmlns:a16="http://schemas.microsoft.com/office/drawing/2014/main" id="{BCB18656-ADB2-100E-8961-E1F1F42CB0D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784"/>
    </mc:Choice>
    <mc:Fallback>
      <p:transition spd="slow" advTm="7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A01402B7-52E6-8481-36F5-2314BB91A9BB}"/>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41"/>
    </mc:Choice>
    <mc:Fallback>
      <p:transition spd="slow" advTm="4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150000"/>
              </a:lnSpc>
              <a:spcBef>
                <a:spcPts val="0"/>
              </a:spcBef>
              <a:spcAft>
                <a:spcPts val="0"/>
              </a:spcAft>
              <a:buClr>
                <a:schemeClr val="lt1"/>
              </a:buClr>
              <a:buSzPts val="2000"/>
              <a:buChar char="•"/>
            </a:pPr>
            <a:r>
              <a:rPr lang="en-US" dirty="0"/>
              <a:t>The </a:t>
            </a:r>
            <a:r>
              <a:rPr lang="en-US" dirty="0" err="1"/>
              <a:t>DevSecOps</a:t>
            </a:r>
            <a:r>
              <a:rPr lang="en-US" dirty="0"/>
              <a:t> pipeline shows an overview of the steps and processes for keeping software secure</a:t>
            </a:r>
          </a:p>
          <a:p>
            <a:pPr marL="685800" lvl="1" indent="-228600" algn="l" rtl="0">
              <a:lnSpc>
                <a:spcPct val="150000"/>
              </a:lnSpc>
              <a:spcBef>
                <a:spcPts val="0"/>
              </a:spcBef>
              <a:spcAft>
                <a:spcPts val="0"/>
              </a:spcAft>
              <a:buClr>
                <a:schemeClr val="lt1"/>
              </a:buClr>
              <a:buSzPts val="2000"/>
              <a:buChar char="•"/>
            </a:pPr>
            <a:r>
              <a:rPr lang="en-US" dirty="0"/>
              <a:t>Automation is used throughout the process and there are multiple automation tools that one can choose to implement. Some examples include:</a:t>
            </a:r>
          </a:p>
          <a:p>
            <a:pPr marL="1200150" lvl="2" indent="-285750">
              <a:lnSpc>
                <a:spcPct val="150000"/>
              </a:lnSpc>
              <a:spcBef>
                <a:spcPts val="0"/>
              </a:spcBef>
              <a:buSzPts val="2000"/>
              <a:buFont typeface="Courier New" panose="02070309020205020404" pitchFamily="49" charset="0"/>
              <a:buChar char="o"/>
            </a:pPr>
            <a:r>
              <a:rPr lang="en-US" dirty="0"/>
              <a:t>The compiler being used during the design, build, and testing stages</a:t>
            </a:r>
          </a:p>
          <a:p>
            <a:pPr marL="1200150" lvl="2" indent="-285750">
              <a:lnSpc>
                <a:spcPct val="150000"/>
              </a:lnSpc>
              <a:spcBef>
                <a:spcPts val="0"/>
              </a:spcBef>
              <a:buSzPts val="2000"/>
              <a:buFont typeface="Courier New" panose="02070309020205020404" pitchFamily="49" charset="0"/>
              <a:buChar char="o"/>
            </a:pPr>
            <a:r>
              <a:rPr lang="en-US" dirty="0"/>
              <a:t>Aikido Security being used through the building, testing, and monitor and detect stages </a:t>
            </a:r>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500"/>
              </a:spcBef>
              <a:spcAft>
                <a:spcPts val="0"/>
              </a:spcAft>
              <a:buClr>
                <a:schemeClr val="lt1"/>
              </a:buClr>
              <a:buSzPts val="2000"/>
              <a:buChar char="•"/>
            </a:pPr>
            <a:endParaRPr lang="en-US"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CA88896-0DBF-B2EF-2BA1-21D54541825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842"/>
    </mc:Choice>
    <mc:Fallback>
      <p:transition spd="slow" advTm="20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4306824"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000" u="sng" dirty="0"/>
              <a:t>Acting Now</a:t>
            </a:r>
          </a:p>
          <a:p>
            <a:pPr marL="342900">
              <a:spcBef>
                <a:spcPts val="0"/>
              </a:spcBef>
              <a:buSzPts val="2000"/>
            </a:pPr>
            <a:r>
              <a:rPr lang="en-US" sz="2000" dirty="0"/>
              <a:t>May take longer to deploy software</a:t>
            </a:r>
          </a:p>
          <a:p>
            <a:pPr marL="342900">
              <a:spcBef>
                <a:spcPts val="0"/>
              </a:spcBef>
              <a:buSzPts val="2000"/>
            </a:pPr>
            <a:r>
              <a:rPr lang="en-US" sz="2000" dirty="0"/>
              <a:t>Costs after deployment can be reduced</a:t>
            </a:r>
          </a:p>
          <a:p>
            <a:pPr marL="342900">
              <a:spcBef>
                <a:spcPts val="0"/>
              </a:spcBef>
              <a:buSzPts val="2000"/>
            </a:pPr>
            <a:r>
              <a:rPr lang="en-US" sz="2000" dirty="0"/>
              <a:t>Provides more safety for users</a:t>
            </a:r>
          </a:p>
          <a:p>
            <a:pPr marL="342900">
              <a:spcBef>
                <a:spcPts val="0"/>
              </a:spcBef>
              <a:buSzPts val="2000"/>
            </a:pPr>
            <a:r>
              <a:rPr lang="en-US" sz="2000" dirty="0"/>
              <a:t>Produce better software</a:t>
            </a:r>
          </a:p>
          <a:p>
            <a:pPr marL="0" lvl="0" indent="0" algn="l" rtl="0">
              <a:lnSpc>
                <a:spcPct val="90000"/>
              </a:lnSpc>
              <a:spcBef>
                <a:spcPts val="0"/>
              </a:spcBef>
              <a:spcAft>
                <a:spcPts val="0"/>
              </a:spcAft>
              <a:buClr>
                <a:schemeClr val="lt1"/>
              </a:buClr>
              <a:buSzPts val="2000"/>
              <a:buNone/>
            </a:pPr>
            <a:endParaRPr lang="en-US" u="sng"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85167E4F-B6BF-1FB4-170F-3767C6D2B0C8}"/>
              </a:ext>
            </a:extLst>
          </p:cNvPr>
          <p:cNvSpPr txBox="1"/>
          <p:nvPr/>
        </p:nvSpPr>
        <p:spPr>
          <a:xfrm>
            <a:off x="6574536" y="2057401"/>
            <a:ext cx="3922776" cy="2862322"/>
          </a:xfrm>
          <a:prstGeom prst="rect">
            <a:avLst/>
          </a:prstGeom>
          <a:noFill/>
        </p:spPr>
        <p:txBody>
          <a:bodyPr wrap="square" rtlCol="0">
            <a:spAutoFit/>
          </a:bodyPr>
          <a:lstStyle/>
          <a:p>
            <a:r>
              <a:rPr lang="en-US" sz="2000" u="sng" dirty="0">
                <a:solidFill>
                  <a:schemeClr val="bg1"/>
                </a:solidFill>
                <a:latin typeface="Century Gothic" panose="020B0502020202020204" pitchFamily="34" charset="0"/>
              </a:rPr>
              <a:t>Acting</a:t>
            </a:r>
            <a:r>
              <a:rPr lang="en-US" sz="2000" u="sng" dirty="0">
                <a:solidFill>
                  <a:schemeClr val="bg1"/>
                </a:solidFill>
              </a:rPr>
              <a:t> </a:t>
            </a:r>
            <a:r>
              <a:rPr lang="en-US" sz="2000" u="sng" dirty="0">
                <a:solidFill>
                  <a:schemeClr val="bg1"/>
                </a:solidFill>
                <a:latin typeface="Century Gothic" panose="020B0502020202020204" pitchFamily="34" charset="0"/>
              </a:rPr>
              <a:t>Later</a:t>
            </a:r>
          </a:p>
          <a:p>
            <a:pPr marL="342900" indent="-342900">
              <a:buClr>
                <a:schemeClr val="bg1"/>
              </a:buClr>
              <a:buFont typeface="Arial" panose="020B0604020202020204" pitchFamily="34" charset="0"/>
              <a:buChar char="•"/>
            </a:pPr>
            <a:r>
              <a:rPr lang="en-US" sz="2000" dirty="0">
                <a:solidFill>
                  <a:schemeClr val="bg1"/>
                </a:solidFill>
                <a:latin typeface="Century Gothic" panose="020B0502020202020204" pitchFamily="34" charset="0"/>
              </a:rPr>
              <a:t>May require a lot of going back and forth from later stages of development to earlier stages</a:t>
            </a:r>
          </a:p>
          <a:p>
            <a:pPr marL="342900" indent="-342900">
              <a:buClr>
                <a:schemeClr val="bg1"/>
              </a:buClr>
              <a:buFont typeface="Arial" panose="020B0604020202020204" pitchFamily="34" charset="0"/>
              <a:buChar char="•"/>
            </a:pPr>
            <a:r>
              <a:rPr lang="en-US" sz="2000" dirty="0">
                <a:solidFill>
                  <a:schemeClr val="bg1"/>
                </a:solidFill>
                <a:latin typeface="Century Gothic" panose="020B0502020202020204" pitchFamily="34" charset="0"/>
              </a:rPr>
              <a:t>Costs of remediation can be high</a:t>
            </a:r>
          </a:p>
          <a:p>
            <a:pPr marL="342900" indent="-342900">
              <a:buClr>
                <a:schemeClr val="bg1"/>
              </a:buClr>
              <a:buFont typeface="Arial" panose="020B0604020202020204" pitchFamily="34" charset="0"/>
              <a:buChar char="•"/>
            </a:pPr>
            <a:r>
              <a:rPr lang="en-US" sz="2000" dirty="0">
                <a:solidFill>
                  <a:schemeClr val="bg1"/>
                </a:solidFill>
                <a:latin typeface="Century Gothic" panose="020B0502020202020204" pitchFamily="34" charset="0"/>
              </a:rPr>
              <a:t>Can take a shorter time to deploy software</a:t>
            </a:r>
          </a:p>
        </p:txBody>
      </p:sp>
      <p:pic>
        <p:nvPicPr>
          <p:cNvPr id="13" name="Audio 12">
            <a:hlinkClick r:id="" action="ppaction://media"/>
            <a:extLst>
              <a:ext uri="{FF2B5EF4-FFF2-40B4-BE49-F238E27FC236}">
                <a16:creationId xmlns:a16="http://schemas.microsoft.com/office/drawing/2014/main" id="{6E470F53-0CA9-EBA1-1B16-4DFBB575BDD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802"/>
    </mc:Choice>
    <mc:Fallback>
      <p:transition spd="slow" advTm="30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Keep up with new security policies as they come out</a:t>
            </a:r>
          </a:p>
          <a:p>
            <a:pPr marL="1143000" lvl="2" indent="-228600" algn="l" rtl="0">
              <a:lnSpc>
                <a:spcPct val="90000"/>
              </a:lnSpc>
              <a:spcBef>
                <a:spcPts val="0"/>
              </a:spcBef>
              <a:spcAft>
                <a:spcPts val="0"/>
              </a:spcAft>
              <a:buClr>
                <a:schemeClr val="lt1"/>
              </a:buClr>
              <a:buSzPts val="1800"/>
              <a:buChar char="•"/>
            </a:pPr>
            <a:r>
              <a:rPr lang="en-US" sz="2000" dirty="0"/>
              <a:t>Update training on security as needed</a:t>
            </a:r>
          </a:p>
          <a:p>
            <a:pPr marL="1143000" lvl="2" indent="-228600" algn="l" rtl="0">
              <a:lnSpc>
                <a:spcPct val="90000"/>
              </a:lnSpc>
              <a:spcBef>
                <a:spcPts val="0"/>
              </a:spcBef>
              <a:spcAft>
                <a:spcPts val="0"/>
              </a:spcAft>
              <a:buClr>
                <a:schemeClr val="lt1"/>
              </a:buClr>
              <a:buSzPts val="1800"/>
              <a:buChar char="•"/>
            </a:pPr>
            <a:r>
              <a:rPr lang="en-US" sz="2000" dirty="0"/>
              <a:t>Update defenses as needed</a:t>
            </a:r>
          </a:p>
          <a:p>
            <a:pPr marL="1143000" lvl="2" indent="-228600" algn="l" rtl="0">
              <a:lnSpc>
                <a:spcPct val="90000"/>
              </a:lnSpc>
              <a:spcBef>
                <a:spcPts val="0"/>
              </a:spcBef>
              <a:spcAft>
                <a:spcPts val="0"/>
              </a:spcAft>
              <a:buClr>
                <a:schemeClr val="lt1"/>
              </a:buClr>
              <a:buSzPts val="1800"/>
              <a:buChar char="•"/>
            </a:pPr>
            <a:r>
              <a:rPr lang="en-US" sz="2000" dirty="0"/>
              <a:t>Keep up to date on best coding </a:t>
            </a:r>
            <a:r>
              <a:rPr lang="en-US" sz="2000" dirty="0" err="1"/>
              <a:t>practies</a:t>
            </a:r>
            <a:endParaRPr lang="en-US" sz="2000" dirty="0"/>
          </a:p>
          <a:p>
            <a:pPr marL="1143000" lvl="2" indent="-228600" algn="l" rtl="0">
              <a:lnSpc>
                <a:spcPct val="90000"/>
              </a:lnSpc>
              <a:spcBef>
                <a:spcPts val="0"/>
              </a:spcBef>
              <a:spcAft>
                <a:spcPts val="0"/>
              </a:spcAft>
              <a:buClr>
                <a:schemeClr val="lt1"/>
              </a:buClr>
              <a:buSzPts val="1800"/>
              <a:buChar char="•"/>
            </a:pPr>
            <a:r>
              <a:rPr lang="en-US" sz="2000" dirty="0"/>
              <a:t>Monitor for new or updated threats and how to defend against them</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21E359B-E1FB-3219-DB24-46FA279C688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454"/>
    </mc:Choice>
    <mc:Fallback>
      <p:transition spd="slow" advTm="21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Employ security standards and principles</a:t>
            </a:r>
          </a:p>
          <a:p>
            <a:pPr marL="228600" lvl="0" indent="-228600" algn="l" rtl="0">
              <a:lnSpc>
                <a:spcPct val="90000"/>
              </a:lnSpc>
              <a:spcBef>
                <a:spcPts val="0"/>
              </a:spcBef>
              <a:spcAft>
                <a:spcPts val="0"/>
              </a:spcAft>
              <a:buClr>
                <a:schemeClr val="lt1"/>
              </a:buClr>
              <a:buSzPts val="2200"/>
              <a:buChar char="•"/>
            </a:pPr>
            <a:r>
              <a:rPr lang="en-US" dirty="0"/>
              <a:t>Practice Defense in Depth</a:t>
            </a:r>
          </a:p>
          <a:p>
            <a:pPr marL="228600" lvl="0" indent="-228600" algn="l" rtl="0">
              <a:lnSpc>
                <a:spcPct val="90000"/>
              </a:lnSpc>
              <a:spcBef>
                <a:spcPts val="0"/>
              </a:spcBef>
              <a:spcAft>
                <a:spcPts val="0"/>
              </a:spcAft>
              <a:buClr>
                <a:schemeClr val="lt1"/>
              </a:buClr>
              <a:buSzPts val="2200"/>
              <a:buChar char="•"/>
            </a:pPr>
            <a:r>
              <a:rPr lang="en-US" dirty="0"/>
              <a:t>Utilize Triple A</a:t>
            </a:r>
          </a:p>
          <a:p>
            <a:pPr marL="228600" lvl="0" indent="-228600" algn="l" rtl="0">
              <a:lnSpc>
                <a:spcPct val="90000"/>
              </a:lnSpc>
              <a:spcBef>
                <a:spcPts val="0"/>
              </a:spcBef>
              <a:spcAft>
                <a:spcPts val="0"/>
              </a:spcAft>
              <a:buClr>
                <a:schemeClr val="lt1"/>
              </a:buClr>
              <a:buSzPts val="2200"/>
              <a:buChar char="•"/>
            </a:pPr>
            <a:r>
              <a:rPr lang="en-US" dirty="0"/>
              <a:t>Implement automation tools</a:t>
            </a:r>
          </a:p>
          <a:p>
            <a:pPr marL="228600" lvl="0" indent="-228600" algn="l" rtl="0">
              <a:lnSpc>
                <a:spcPct val="90000"/>
              </a:lnSpc>
              <a:spcBef>
                <a:spcPts val="0"/>
              </a:spcBef>
              <a:spcAft>
                <a:spcPts val="0"/>
              </a:spcAft>
              <a:buClr>
                <a:schemeClr val="lt1"/>
              </a:buClr>
              <a:buSzPts val="2200"/>
              <a:buChar char="•"/>
            </a:pPr>
            <a:r>
              <a:rPr lang="en-US" dirty="0"/>
              <a:t>Always look for ways to improve security</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0D2DED56-2527-EB04-D074-26E2ED91AD6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861"/>
    </mc:Choice>
    <mc:Fallback>
      <p:transition spd="slow" advTm="21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err="1"/>
              <a:t>Dinic</a:t>
            </a:r>
            <a:r>
              <a:rPr lang="en-US" dirty="0"/>
              <a:t>, M., &amp; </a:t>
            </a:r>
            <a:r>
              <a:rPr lang="en-US" dirty="0" err="1"/>
              <a:t>Dinic</a:t>
            </a:r>
            <a:r>
              <a:rPr lang="en-US" dirty="0"/>
              <a:t>, M. (2024, April 29). Understanding encryption - data at rest, in motion, in use. </a:t>
            </a:r>
            <a:r>
              <a:rPr lang="en-US" dirty="0" err="1"/>
              <a:t>Jatheon</a:t>
            </a:r>
            <a:r>
              <a:rPr lang="en-US" dirty="0"/>
              <a:t> Technologies Inc. https://jatheon.com/blog/data-at-rest-data-in-motion-data-in-use/</a:t>
            </a:r>
          </a:p>
          <a:p>
            <a:pPr marL="228600" lvl="0" indent="-228600" algn="l" rtl="0">
              <a:lnSpc>
                <a:spcPct val="90000"/>
              </a:lnSpc>
              <a:spcBef>
                <a:spcPts val="0"/>
              </a:spcBef>
              <a:spcAft>
                <a:spcPts val="0"/>
              </a:spcAft>
              <a:buClr>
                <a:schemeClr val="lt1"/>
              </a:buClr>
              <a:buSzPts val="2200"/>
              <a:buChar char="•"/>
            </a:pPr>
            <a:r>
              <a:rPr lang="en-US" dirty="0"/>
              <a:t>Witts, J. (2024, June 17). The top 11 </a:t>
            </a:r>
            <a:r>
              <a:rPr lang="en-US" dirty="0" err="1"/>
              <a:t>DevSecOps</a:t>
            </a:r>
            <a:r>
              <a:rPr lang="en-US" dirty="0"/>
              <a:t> tools for application security. Expert Insights. </a:t>
            </a:r>
            <a:r>
              <a:rPr lang="en-US" dirty="0">
                <a:hlinkClick r:id="rId6"/>
              </a:rPr>
              <a:t>https://expertinsights.com/insights/the-top-devsecops-tools-for-application-security/#:~:text=Last%20updated%20on%20Jun%2017,lifecycle%2C%20from%20planning%20to%20deployment</a:t>
            </a:r>
            <a:r>
              <a:rPr lang="en-US" dirty="0"/>
              <a:t>.</a:t>
            </a:r>
          </a:p>
          <a:p>
            <a:pPr marL="228600" lvl="0" indent="-228600" algn="l" rtl="0">
              <a:lnSpc>
                <a:spcPct val="90000"/>
              </a:lnSpc>
              <a:spcBef>
                <a:spcPts val="0"/>
              </a:spcBef>
              <a:spcAft>
                <a:spcPts val="0"/>
              </a:spcAft>
              <a:buClr>
                <a:schemeClr val="lt1"/>
              </a:buClr>
              <a:buSzPts val="2200"/>
              <a:buChar char="•"/>
            </a:pPr>
            <a:r>
              <a:rPr lang="en-US" dirty="0"/>
              <a:t>What is AAA Security? | Fortinet. (n.d.). Fortinet. </a:t>
            </a:r>
            <a:r>
              <a:rPr lang="en-US" dirty="0">
                <a:hlinkClick r:id="rId7"/>
              </a:rPr>
              <a:t>https://www.fortinet.com/resources/cyberglossary/aaa-security</a:t>
            </a:r>
            <a:endParaRPr lang="en-US" dirty="0"/>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D268CBB-E9A6-DD25-12C6-AE2B98AD2D1A}"/>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14"/>
    </mc:Choice>
    <mc:Fallback>
      <p:transition spd="slow" advTm="6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sz="1600" dirty="0"/>
              <a:t>The security policy is meant to work with Defense in Depth strategies to prevent vulnerabilities and ensure the security of the program.</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57DA3525-4716-658C-5571-63B17B0761D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449"/>
    </mc:Choice>
    <mc:Fallback>
      <p:transition spd="slow" advTm="17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The threats matrix shows how threats and vulnerabilities are categorized. </a:t>
            </a:r>
            <a:endParaRPr dirty="0"/>
          </a:p>
        </p:txBody>
      </p:sp>
      <p:graphicFrame>
        <p:nvGraphicFramePr>
          <p:cNvPr id="161" name="Google Shape;161;p4" descr="Alt text required"/>
          <p:cNvGraphicFramePr/>
          <p:nvPr>
            <p:extLst>
              <p:ext uri="{D42A27DB-BD31-4B8C-83A1-F6EECF244321}">
                <p14:modId xmlns:p14="http://schemas.microsoft.com/office/powerpoint/2010/main" val="784345811"/>
              </p:ext>
            </p:extLst>
          </p:nvPr>
        </p:nvGraphicFramePr>
        <p:xfrm>
          <a:off x="3283287" y="1768280"/>
          <a:ext cx="7835225" cy="487674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Threats that have a medium-high severity and are more likely to occur</a:t>
                      </a:r>
                      <a:endParaRPr sz="28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Highest level severity threats that should be addressed first</a:t>
                      </a:r>
                      <a:endParaRPr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Threats that have a medium-low severity but are still possible threats</a:t>
                      </a:r>
                      <a:endParaRPr sz="2800" u="none" strike="noStrike" cap="none" dirty="0"/>
                    </a:p>
                    <a:p>
                      <a:pPr marL="0" marR="0" lvl="0" indent="0" algn="ctr" rtl="0">
                        <a:lnSpc>
                          <a:spcPct val="100000"/>
                        </a:lnSpc>
                        <a:spcBef>
                          <a:spcPts val="0"/>
                        </a:spcBef>
                        <a:spcAft>
                          <a:spcPts val="0"/>
                        </a:spcAft>
                        <a:buClr>
                          <a:srgbClr val="000000"/>
                        </a:buClr>
                        <a:buSzPts val="3600"/>
                        <a:buFont typeface="Arial"/>
                        <a:buNone/>
                      </a:pPr>
                      <a:endParaRPr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lang="en-US" sz="2800" u="none" strike="noStrike" cap="none" dirty="0">
                        <a:solidFill>
                          <a:srgbClr val="FFD966"/>
                        </a:solidFill>
                      </a:endParaRP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Threats with low severity that are the least likely to occur</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6BE8E56D-7F2F-7418-4C5E-CF3B1D0B253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276"/>
    </mc:Choice>
    <mc:Fallback>
      <p:transition spd="slow" advTm="25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916774" y="35930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221325" y="1490472"/>
            <a:ext cx="5246787" cy="4690872"/>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sz="2000" b="1" dirty="0"/>
              <a:t>1. Validate Input Data</a:t>
            </a:r>
          </a:p>
          <a:p>
            <a:pPr marL="685800" lvl="1" indent="-228600">
              <a:spcBef>
                <a:spcPts val="0"/>
              </a:spcBef>
              <a:buSzPts val="2200"/>
            </a:pPr>
            <a:r>
              <a:rPr lang="en-US" sz="1800" dirty="0"/>
              <a:t>Data Type</a:t>
            </a:r>
          </a:p>
          <a:p>
            <a:pPr marL="685800" lvl="1" indent="-228600">
              <a:spcBef>
                <a:spcPts val="0"/>
              </a:spcBef>
              <a:buSzPts val="2200"/>
            </a:pPr>
            <a:r>
              <a:rPr lang="en-US" sz="1800" dirty="0"/>
              <a:t>Data Value</a:t>
            </a:r>
          </a:p>
          <a:p>
            <a:pPr marL="685800" lvl="1" indent="-228600">
              <a:spcBef>
                <a:spcPts val="0"/>
              </a:spcBef>
              <a:buSzPts val="2200"/>
            </a:pPr>
            <a:r>
              <a:rPr lang="en-US" sz="1800" dirty="0"/>
              <a:t>String Correctness</a:t>
            </a:r>
          </a:p>
          <a:p>
            <a:pPr marL="685800" lvl="1" indent="-228600">
              <a:spcBef>
                <a:spcPts val="0"/>
              </a:spcBef>
              <a:buSzPts val="2200"/>
            </a:pPr>
            <a:r>
              <a:rPr lang="en-US" sz="1800" dirty="0"/>
              <a:t>Parameters</a:t>
            </a:r>
          </a:p>
          <a:p>
            <a:pPr marL="0" lvl="0" indent="0" algn="l" rtl="0">
              <a:lnSpc>
                <a:spcPct val="90000"/>
              </a:lnSpc>
              <a:spcBef>
                <a:spcPts val="0"/>
              </a:spcBef>
              <a:spcAft>
                <a:spcPts val="0"/>
              </a:spcAft>
              <a:buClr>
                <a:schemeClr val="lt1"/>
              </a:buClr>
              <a:buSzPts val="2200"/>
              <a:buNone/>
            </a:pPr>
            <a:r>
              <a:rPr lang="en-US" sz="2000" b="1" dirty="0"/>
              <a:t>2. Heed Compiler Warnings</a:t>
            </a:r>
          </a:p>
          <a:p>
            <a:pPr marL="685800" lvl="1" indent="-228600">
              <a:spcBef>
                <a:spcPts val="0"/>
              </a:spcBef>
              <a:buSzPts val="2200"/>
            </a:pPr>
            <a:r>
              <a:rPr lang="en-US" sz="1800" dirty="0"/>
              <a:t>String Correctness</a:t>
            </a:r>
          </a:p>
          <a:p>
            <a:pPr marL="685800" lvl="1" indent="-228600">
              <a:spcBef>
                <a:spcPts val="0"/>
              </a:spcBef>
              <a:buSzPts val="2200"/>
            </a:pPr>
            <a:r>
              <a:rPr lang="en-US" sz="1800" dirty="0"/>
              <a:t>Data Type</a:t>
            </a:r>
          </a:p>
          <a:p>
            <a:pPr marL="685800" lvl="1" indent="-228600">
              <a:spcBef>
                <a:spcPts val="0"/>
              </a:spcBef>
              <a:buSzPts val="2200"/>
            </a:pPr>
            <a:r>
              <a:rPr lang="en-US" sz="1800" dirty="0"/>
              <a:t>Parameters</a:t>
            </a:r>
          </a:p>
          <a:p>
            <a:pPr marL="685800" lvl="1" indent="-228600">
              <a:spcBef>
                <a:spcPts val="0"/>
              </a:spcBef>
              <a:buSzPts val="2200"/>
            </a:pPr>
            <a:r>
              <a:rPr lang="en-US" sz="1800" dirty="0"/>
              <a:t>Floating Point</a:t>
            </a:r>
          </a:p>
          <a:p>
            <a:pPr marL="0" lvl="0" indent="0" algn="l" rtl="0">
              <a:lnSpc>
                <a:spcPct val="90000"/>
              </a:lnSpc>
              <a:spcBef>
                <a:spcPts val="0"/>
              </a:spcBef>
              <a:spcAft>
                <a:spcPts val="0"/>
              </a:spcAft>
              <a:buClr>
                <a:schemeClr val="lt1"/>
              </a:buClr>
              <a:buSzPts val="2200"/>
              <a:buNone/>
            </a:pPr>
            <a:r>
              <a:rPr lang="en-US" sz="2000" b="1" dirty="0"/>
              <a:t>3. Architect and Design for Security Policies</a:t>
            </a:r>
          </a:p>
          <a:p>
            <a:pPr marL="685800" lvl="1" indent="-228600">
              <a:spcBef>
                <a:spcPts val="0"/>
              </a:spcBef>
              <a:buSzPts val="2200"/>
            </a:pPr>
            <a:r>
              <a:rPr lang="en-US" sz="1800" dirty="0"/>
              <a:t>Memory Protection</a:t>
            </a:r>
          </a:p>
          <a:p>
            <a:pPr marL="685800" lvl="1" indent="-228600">
              <a:spcBef>
                <a:spcPts val="0"/>
              </a:spcBef>
              <a:buSzPts val="2200"/>
            </a:pPr>
            <a:r>
              <a:rPr lang="en-US" sz="1800" dirty="0"/>
              <a:t>Signal Handling</a:t>
            </a:r>
          </a:p>
          <a:p>
            <a:pPr marL="0" lvl="0" indent="0" algn="l" rtl="0">
              <a:lnSpc>
                <a:spcPct val="90000"/>
              </a:lnSpc>
              <a:spcBef>
                <a:spcPts val="0"/>
              </a:spcBef>
              <a:spcAft>
                <a:spcPts val="0"/>
              </a:spcAft>
              <a:buClr>
                <a:schemeClr val="lt1"/>
              </a:buClr>
              <a:buSzPts val="2200"/>
              <a:buNone/>
            </a:pPr>
            <a:r>
              <a:rPr lang="en-US" sz="2000" b="1" dirty="0"/>
              <a:t>4. Keep it Simple</a:t>
            </a:r>
          </a:p>
          <a:p>
            <a:pPr marL="685800" lvl="1" indent="-228600">
              <a:spcBef>
                <a:spcPts val="0"/>
              </a:spcBef>
              <a:buSzPts val="2200"/>
            </a:pPr>
            <a:r>
              <a:rPr lang="en-US" sz="1800" dirty="0"/>
              <a:t>Data Type</a:t>
            </a:r>
          </a:p>
          <a:p>
            <a:pPr marL="685800" lvl="1" indent="-228600">
              <a:spcBef>
                <a:spcPts val="0"/>
              </a:spcBef>
              <a:buSzPts val="2200"/>
            </a:pPr>
            <a:r>
              <a:rPr lang="en-US" sz="1800" dirty="0"/>
              <a:t>Parameters</a:t>
            </a:r>
          </a:p>
          <a:p>
            <a:pPr marL="685800" lvl="1" indent="-228600">
              <a:spcBef>
                <a:spcPts val="0"/>
              </a:spcBef>
              <a:buSzPts val="2200"/>
            </a:pPr>
            <a:r>
              <a:rPr lang="en-US" sz="1800" dirty="0"/>
              <a:t>Floating Point</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79F89237-E396-05D2-5D54-A7D7569D5710}"/>
              </a:ext>
            </a:extLst>
          </p:cNvPr>
          <p:cNvSpPr txBox="1"/>
          <p:nvPr/>
        </p:nvSpPr>
        <p:spPr>
          <a:xfrm>
            <a:off x="5404104" y="1401901"/>
            <a:ext cx="6566571" cy="5493812"/>
          </a:xfrm>
          <a:prstGeom prst="rect">
            <a:avLst/>
          </a:prstGeom>
          <a:noFill/>
        </p:spPr>
        <p:txBody>
          <a:bodyPr wrap="square" rtlCol="0">
            <a:spAutoFit/>
          </a:bodyPr>
          <a:lstStyle/>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5. Default Deny</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Exceptions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Assertions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SQL Injection</a:t>
            </a:r>
          </a:p>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6. Adhere to the Principle of Least Privilege</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Exceptions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Signal Handling</a:t>
            </a:r>
          </a:p>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7</a:t>
            </a:r>
            <a:r>
              <a:rPr lang="en-US" sz="2000" b="1" dirty="0">
                <a:solidFill>
                  <a:srgbClr val="FFFFFF"/>
                </a:solidFill>
                <a:latin typeface="Century Gothic"/>
                <a:sym typeface="Century Gothic"/>
              </a:rPr>
              <a:t>.</a:t>
            </a:r>
            <a:r>
              <a:rPr kumimoji="0" lang="en-US" sz="1400" b="1" i="0" u="none" strike="noStrike" kern="0" cap="none" spc="0" normalizeH="0" baseline="0" noProof="0" dirty="0">
                <a:ln>
                  <a:noFill/>
                </a:ln>
                <a:solidFill>
                  <a:srgbClr val="FFFFFF"/>
                </a:solidFill>
                <a:effectLst/>
                <a:uLnTx/>
                <a:uFillTx/>
                <a:latin typeface="Century Gothic"/>
                <a:sym typeface="Century Gothic"/>
              </a:rPr>
              <a:t> </a:t>
            </a:r>
            <a:r>
              <a:rPr kumimoji="0" lang="en-US" sz="2000" b="1" i="0" u="none" strike="noStrike" kern="0" cap="none" spc="0" normalizeH="0" baseline="0" noProof="0" dirty="0">
                <a:ln>
                  <a:noFill/>
                </a:ln>
                <a:solidFill>
                  <a:srgbClr val="FFFFFF"/>
                </a:solidFill>
                <a:effectLst/>
                <a:uLnTx/>
                <a:uFillTx/>
                <a:latin typeface="Century Gothic"/>
                <a:sym typeface="Century Gothic"/>
              </a:rPr>
              <a:t>Sanitize Data Sent to Other Systems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Signal Handling</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String Correctness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Memory Protection</a:t>
            </a:r>
          </a:p>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8. Practice Defense in Depth</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Memory Protection</a:t>
            </a:r>
          </a:p>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9. Use Effective Quality Assurance Techniques</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Memory Protection</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SQL </a:t>
            </a:r>
            <a:r>
              <a:rPr kumimoji="0" lang="en-US" sz="1800" b="0" i="0" u="none" strike="noStrike" kern="0" cap="none" spc="0" normalizeH="0" baseline="0" noProof="0" dirty="0" err="1">
                <a:ln>
                  <a:noFill/>
                </a:ln>
                <a:solidFill>
                  <a:srgbClr val="FFFFFF"/>
                </a:solidFill>
                <a:effectLst/>
                <a:uLnTx/>
                <a:uFillTx/>
                <a:latin typeface="Century Gothic"/>
                <a:sym typeface="Century Gothic"/>
              </a:rPr>
              <a:t>Injecton</a:t>
            </a:r>
            <a:endParaRPr kumimoji="0" lang="en-US" sz="1800" b="0" i="0" u="none" strike="noStrike" kern="0" cap="none" spc="0" normalizeH="0" baseline="0" noProof="0" dirty="0">
              <a:ln>
                <a:noFill/>
              </a:ln>
              <a:solidFill>
                <a:srgbClr val="FFFFFF"/>
              </a:solidFill>
              <a:effectLst/>
              <a:uLnTx/>
              <a:uFillTx/>
              <a:latin typeface="Century Gothic"/>
              <a:sym typeface="Century Gothic"/>
            </a:endParaRP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Assertions</a:t>
            </a:r>
          </a:p>
          <a:p>
            <a:pPr marR="0" lvl="0" algn="l" defTabSz="914400" rtl="0" eaLnBrk="1" fontAlgn="auto" latinLnBrk="0" hangingPunct="1">
              <a:lnSpc>
                <a:spcPct val="90000"/>
              </a:lnSpc>
              <a:spcBef>
                <a:spcPts val="0"/>
              </a:spcBef>
              <a:spcAft>
                <a:spcPts val="0"/>
              </a:spcAft>
              <a:buClr>
                <a:srgbClr val="FFFFFF"/>
              </a:buClr>
              <a:buSzPts val="2200"/>
              <a:tabLst/>
              <a:defRPr/>
            </a:pPr>
            <a:r>
              <a:rPr kumimoji="0" lang="en-US" sz="2000" b="1" i="0" u="none" strike="noStrike" kern="0" cap="none" spc="0" normalizeH="0" baseline="0" noProof="0" dirty="0">
                <a:ln>
                  <a:noFill/>
                </a:ln>
                <a:solidFill>
                  <a:srgbClr val="FFFFFF"/>
                </a:solidFill>
                <a:effectLst/>
                <a:uLnTx/>
                <a:uFillTx/>
                <a:latin typeface="Century Gothic"/>
                <a:sym typeface="Century Gothic"/>
              </a:rPr>
              <a:t>10. Threat Modeling</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SQL Injection</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Memory Protection</a:t>
            </a:r>
          </a:p>
          <a:p>
            <a:pPr marL="685800" marR="0" lvl="1" indent="-228600" algn="l" defTabSz="914400" rtl="0" eaLnBrk="1" fontAlgn="auto" latinLnBrk="0" hangingPunct="1">
              <a:lnSpc>
                <a:spcPct val="90000"/>
              </a:lnSpc>
              <a:spcBef>
                <a:spcPts val="0"/>
              </a:spcBef>
              <a:spcAft>
                <a:spcPts val="0"/>
              </a:spcAft>
              <a:buClr>
                <a:srgbClr val="FFFFFF"/>
              </a:buClr>
              <a:buSzPts val="2200"/>
              <a:buFont typeface="Arial"/>
              <a:buChar char="•"/>
              <a:tabLst/>
              <a:defRPr/>
            </a:pPr>
            <a:r>
              <a:rPr kumimoji="0" lang="en-US" sz="1800" b="0" i="0" u="none" strike="noStrike" kern="0" cap="none" spc="0" normalizeH="0" baseline="0" noProof="0" dirty="0">
                <a:ln>
                  <a:noFill/>
                </a:ln>
                <a:solidFill>
                  <a:srgbClr val="FFFFFF"/>
                </a:solidFill>
                <a:effectLst/>
                <a:uLnTx/>
                <a:uFillTx/>
                <a:latin typeface="Century Gothic"/>
                <a:sym typeface="Century Gothic"/>
              </a:rPr>
              <a:t>Signal Handling</a:t>
            </a:r>
          </a:p>
        </p:txBody>
      </p:sp>
      <p:pic>
        <p:nvPicPr>
          <p:cNvPr id="12" name="Audio 11">
            <a:hlinkClick r:id="" action="ppaction://media"/>
            <a:extLst>
              <a:ext uri="{FF2B5EF4-FFF2-40B4-BE49-F238E27FC236}">
                <a16:creationId xmlns:a16="http://schemas.microsoft.com/office/drawing/2014/main" id="{0337C54C-00A2-818F-BC0D-7580C286C42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128"/>
    </mc:Choice>
    <mc:Fallback>
      <p:transition spd="slow" advTm="71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a:extLst>
              <a:ext uri="{FF2B5EF4-FFF2-40B4-BE49-F238E27FC236}">
                <a16:creationId xmlns:a16="http://schemas.microsoft.com/office/drawing/2014/main" id="{4C8C9302-38D8-EE03-29D0-B42819496223}"/>
              </a:ext>
            </a:extLst>
          </p:cNvPr>
          <p:cNvPicPr>
            <a:picLocks noChangeAspect="1"/>
          </p:cNvPicPr>
          <p:nvPr/>
        </p:nvPicPr>
        <p:blipFill>
          <a:blip r:embed="rId7"/>
          <a:stretch>
            <a:fillRect/>
          </a:stretch>
        </p:blipFill>
        <p:spPr>
          <a:xfrm>
            <a:off x="1462826" y="1885595"/>
            <a:ext cx="8610600" cy="4704156"/>
          </a:xfrm>
          <a:prstGeom prst="rect">
            <a:avLst/>
          </a:prstGeom>
        </p:spPr>
      </p:pic>
      <p:pic>
        <p:nvPicPr>
          <p:cNvPr id="18" name="Audio 17">
            <a:hlinkClick r:id="" action="ppaction://media"/>
            <a:extLst>
              <a:ext uri="{FF2B5EF4-FFF2-40B4-BE49-F238E27FC236}">
                <a16:creationId xmlns:a16="http://schemas.microsoft.com/office/drawing/2014/main" id="{519D0E35-32E8-2169-2481-61F0959BF79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63"/>
    </mc:Choice>
    <mc:Fallback>
      <p:transition spd="slow" advTm="7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200000"/>
              </a:lnSpc>
              <a:spcBef>
                <a:spcPts val="0"/>
              </a:spcBef>
              <a:spcAft>
                <a:spcPts val="0"/>
              </a:spcAft>
              <a:buClr>
                <a:schemeClr val="lt1"/>
              </a:buClr>
              <a:buSzPts val="2000"/>
              <a:buChar char="•"/>
            </a:pPr>
            <a:r>
              <a:rPr lang="en-US" sz="2400" b="1" dirty="0"/>
              <a:t>Encryption at Rest </a:t>
            </a:r>
            <a:r>
              <a:rPr lang="en-US" sz="2000" dirty="0"/>
              <a:t>– Data that is encrypted while it is stored</a:t>
            </a:r>
          </a:p>
          <a:p>
            <a:pPr marL="228600" lvl="0" indent="-228600" algn="l" rtl="0">
              <a:lnSpc>
                <a:spcPct val="200000"/>
              </a:lnSpc>
              <a:spcBef>
                <a:spcPts val="0"/>
              </a:spcBef>
              <a:spcAft>
                <a:spcPts val="0"/>
              </a:spcAft>
              <a:buClr>
                <a:schemeClr val="lt1"/>
              </a:buClr>
              <a:buSzPts val="2000"/>
              <a:buChar char="•"/>
            </a:pPr>
            <a:r>
              <a:rPr lang="en-US" sz="2400" b="1" dirty="0"/>
              <a:t>Encryption in Flight </a:t>
            </a:r>
            <a:r>
              <a:rPr lang="en-US" sz="2000" dirty="0"/>
              <a:t>– Data is encrypted when being transferred</a:t>
            </a:r>
          </a:p>
          <a:p>
            <a:pPr marL="228600" lvl="0" indent="-228600" algn="l" rtl="0">
              <a:lnSpc>
                <a:spcPct val="200000"/>
              </a:lnSpc>
              <a:spcBef>
                <a:spcPts val="0"/>
              </a:spcBef>
              <a:spcAft>
                <a:spcPts val="0"/>
              </a:spcAft>
              <a:buClr>
                <a:schemeClr val="lt1"/>
              </a:buClr>
              <a:buSzPts val="2000"/>
              <a:buChar char="•"/>
            </a:pPr>
            <a:r>
              <a:rPr lang="en-US" sz="2400" b="1" dirty="0"/>
              <a:t>Encryption in Use </a:t>
            </a:r>
            <a:r>
              <a:rPr lang="en-US" sz="2000" dirty="0"/>
              <a:t>– Data is when being input, processed, accessed, read, and updated</a:t>
            </a: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8B84E284-9F4B-A09E-AD07-DC20982D6E9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916"/>
    </mc:Choice>
    <mc:Fallback>
      <p:transition spd="slow" advTm="22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200000"/>
              </a:lnSpc>
              <a:spcBef>
                <a:spcPts val="0"/>
              </a:spcBef>
              <a:spcAft>
                <a:spcPts val="0"/>
              </a:spcAft>
              <a:buClr>
                <a:schemeClr val="lt1"/>
              </a:buClr>
              <a:buSzPts val="2400"/>
              <a:buChar char="•"/>
            </a:pPr>
            <a:r>
              <a:rPr lang="en-US" sz="2800" b="1" dirty="0"/>
              <a:t>Authentication</a:t>
            </a:r>
            <a:r>
              <a:rPr lang="en-US" sz="2400" dirty="0"/>
              <a:t> – Can it be verified that you have access to the data?</a:t>
            </a:r>
          </a:p>
          <a:p>
            <a:pPr marL="228600" lvl="0" indent="-228600" algn="l" rtl="0">
              <a:lnSpc>
                <a:spcPct val="200000"/>
              </a:lnSpc>
              <a:spcBef>
                <a:spcPts val="0"/>
              </a:spcBef>
              <a:spcAft>
                <a:spcPts val="0"/>
              </a:spcAft>
              <a:buClr>
                <a:schemeClr val="lt1"/>
              </a:buClr>
              <a:buSzPts val="2400"/>
              <a:buChar char="•"/>
            </a:pPr>
            <a:r>
              <a:rPr lang="en-US" sz="2800" b="1" dirty="0"/>
              <a:t>Authorization</a:t>
            </a:r>
            <a:r>
              <a:rPr lang="en-US" sz="2400" dirty="0"/>
              <a:t> – Do you have the necessary permissions to access this part of the system or this data?</a:t>
            </a:r>
          </a:p>
          <a:p>
            <a:pPr marL="228600" lvl="0" indent="-228600" algn="l" rtl="0">
              <a:lnSpc>
                <a:spcPct val="200000"/>
              </a:lnSpc>
              <a:spcBef>
                <a:spcPts val="0"/>
              </a:spcBef>
              <a:spcAft>
                <a:spcPts val="0"/>
              </a:spcAft>
              <a:buClr>
                <a:schemeClr val="lt1"/>
              </a:buClr>
              <a:buSzPts val="2400"/>
              <a:buChar char="•"/>
            </a:pPr>
            <a:r>
              <a:rPr lang="en-US" sz="2800" b="1" dirty="0"/>
              <a:t>Accounting</a:t>
            </a:r>
            <a:r>
              <a:rPr lang="en-US" sz="2400" dirty="0"/>
              <a:t> – Who accessed what? For how long? Why was it accessed?</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7E4C458C-D742-A163-8D71-1F4E740AED3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230"/>
    </mc:Choice>
    <mc:Fallback>
      <p:transition spd="slow" advTm="24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The following is an example of Unit Testing that tests Assertions.</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0C0E22B3-DFE2-A559-1F9B-72A0ADF0166D}"/>
              </a:ext>
            </a:extLst>
          </p:cNvPr>
          <p:cNvPicPr>
            <a:picLocks noChangeAspect="1"/>
          </p:cNvPicPr>
          <p:nvPr/>
        </p:nvPicPr>
        <p:blipFill>
          <a:blip r:embed="rId7"/>
          <a:stretch>
            <a:fillRect/>
          </a:stretch>
        </p:blipFill>
        <p:spPr>
          <a:xfrm>
            <a:off x="2886161" y="3000746"/>
            <a:ext cx="6419678" cy="3092881"/>
          </a:xfrm>
          <a:prstGeom prst="rect">
            <a:avLst/>
          </a:prstGeom>
        </p:spPr>
      </p:pic>
      <p:pic>
        <p:nvPicPr>
          <p:cNvPr id="9" name="Audio 8">
            <a:hlinkClick r:id="" action="ppaction://media"/>
            <a:extLst>
              <a:ext uri="{FF2B5EF4-FFF2-40B4-BE49-F238E27FC236}">
                <a16:creationId xmlns:a16="http://schemas.microsoft.com/office/drawing/2014/main" id="{17CF4709-D579-CECC-17BE-4A4F2FBD841F}"/>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622"/>
    </mc:Choice>
    <mc:Fallback>
      <p:transition spd="slow" advTm="8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2131-3763-69A1-AABD-222AC855879E}"/>
              </a:ext>
            </a:extLst>
          </p:cNvPr>
          <p:cNvSpPr>
            <a:spLocks noGrp="1"/>
          </p:cNvSpPr>
          <p:nvPr>
            <p:ph type="title"/>
          </p:nvPr>
        </p:nvSpPr>
        <p:spPr>
          <a:xfrm>
            <a:off x="2895600" y="764373"/>
            <a:ext cx="8610600" cy="1293028"/>
          </a:xfrm>
        </p:spPr>
        <p:txBody>
          <a:bodyPr wrap="square" anchor="ctr">
            <a:normAutofit/>
          </a:bodyPr>
          <a:lstStyle/>
          <a:p>
            <a:r>
              <a:rPr lang="en-US" dirty="0"/>
              <a:t>Unit Testing Continued</a:t>
            </a:r>
          </a:p>
        </p:txBody>
      </p:sp>
      <p:pic>
        <p:nvPicPr>
          <p:cNvPr id="4" name="Picture 3" descr="A screenshot of a computer program&#10;&#10;Description automatically generated">
            <a:extLst>
              <a:ext uri="{FF2B5EF4-FFF2-40B4-BE49-F238E27FC236}">
                <a16:creationId xmlns:a16="http://schemas.microsoft.com/office/drawing/2014/main" id="{D58DEE88-878E-AEFF-84CF-EC3020B2982F}"/>
              </a:ext>
            </a:extLst>
          </p:cNvPr>
          <p:cNvPicPr>
            <a:picLocks noChangeAspect="1"/>
          </p:cNvPicPr>
          <p:nvPr/>
        </p:nvPicPr>
        <p:blipFill rotWithShape="1">
          <a:blip r:embed="rId4"/>
          <a:srcRect t="15942" r="-1" b="17998"/>
          <a:stretch/>
        </p:blipFill>
        <p:spPr>
          <a:xfrm>
            <a:off x="685800" y="2194560"/>
            <a:ext cx="5314950" cy="4024125"/>
          </a:xfrm>
          <a:prstGeom prst="rect">
            <a:avLst/>
          </a:prstGeom>
          <a:noFill/>
          <a:ln>
            <a:noFill/>
          </a:ln>
        </p:spPr>
      </p:pic>
      <p:sp>
        <p:nvSpPr>
          <p:cNvPr id="3" name="Text Placeholder 2">
            <a:extLst>
              <a:ext uri="{FF2B5EF4-FFF2-40B4-BE49-F238E27FC236}">
                <a16:creationId xmlns:a16="http://schemas.microsoft.com/office/drawing/2014/main" id="{B94ED18F-DBF1-77C0-D475-C81D7A28ACE8}"/>
              </a:ext>
            </a:extLst>
          </p:cNvPr>
          <p:cNvSpPr>
            <a:spLocks noGrp="1"/>
          </p:cNvSpPr>
          <p:nvPr>
            <p:ph type="body" idx="4294967295"/>
          </p:nvPr>
        </p:nvSpPr>
        <p:spPr>
          <a:xfrm>
            <a:off x="6191250" y="2194560"/>
            <a:ext cx="5314950" cy="4024125"/>
          </a:xfrm>
        </p:spPr>
        <p:txBody>
          <a:bodyPr anchor="t">
            <a:normAutofit/>
          </a:bodyPr>
          <a:lstStyle/>
          <a:p>
            <a:pPr algn="r">
              <a:spcBef>
                <a:spcPts val="0"/>
              </a:spcBef>
              <a:spcAft>
                <a:spcPts val="600"/>
              </a:spcAft>
              <a:buClr>
                <a:srgbClr val="000000"/>
              </a:buClr>
            </a:pPr>
            <a:r>
              <a:rPr lang="en-US" b="0" i="0" u="none" strike="noStrike" cap="none"/>
              <a:t>Here we have the results from multiple tests.</a:t>
            </a:r>
          </a:p>
        </p:txBody>
      </p:sp>
      <p:pic>
        <p:nvPicPr>
          <p:cNvPr id="7" name="Audio 6">
            <a:hlinkClick r:id="" action="ppaction://media"/>
            <a:extLst>
              <a:ext uri="{FF2B5EF4-FFF2-40B4-BE49-F238E27FC236}">
                <a16:creationId xmlns:a16="http://schemas.microsoft.com/office/drawing/2014/main" id="{B24E8881-2ACF-59BB-4108-D5FD0E608C6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30341935"/>
      </p:ext>
    </p:extLst>
  </p:cSld>
  <p:clrMapOvr>
    <a:masterClrMapping/>
  </p:clrMapOvr>
  <mc:AlternateContent xmlns:mc="http://schemas.openxmlformats.org/markup-compatibility/2006">
    <mc:Choice xmlns:p14="http://schemas.microsoft.com/office/powerpoint/2010/main" Requires="p14">
      <p:transition spd="slow" p14:dur="2000" advTm="7257"/>
    </mc:Choice>
    <mc:Fallback>
      <p:transition spd="slow" advTm="7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1111</TotalTime>
  <Words>1617</Words>
  <Application>Microsoft Office PowerPoint</Application>
  <PresentationFormat>Widescreen</PresentationFormat>
  <Paragraphs>113</Paragraphs>
  <Slides>15</Slides>
  <Notes>14</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Century Gothic</vt:lpstr>
      <vt:lpstr>Arial</vt:lpstr>
      <vt:lpstr>Courier New</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 Continued</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Keri Ludemann</cp:lastModifiedBy>
  <cp:revision>28</cp:revision>
  <dcterms:created xsi:type="dcterms:W3CDTF">2020-08-19T17:59:24Z</dcterms:created>
  <dcterms:modified xsi:type="dcterms:W3CDTF">2024-06-23T17:25:47Z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